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7"/>
  </p:notesMasterIdLst>
  <p:handoutMasterIdLst>
    <p:handoutMasterId r:id="rId18"/>
  </p:handoutMasterIdLst>
  <p:sldIdLst>
    <p:sldId id="362" r:id="rId2"/>
    <p:sldId id="376" r:id="rId3"/>
    <p:sldId id="377" r:id="rId4"/>
    <p:sldId id="368" r:id="rId5"/>
    <p:sldId id="378" r:id="rId6"/>
    <p:sldId id="379" r:id="rId7"/>
    <p:sldId id="380" r:id="rId8"/>
    <p:sldId id="381" r:id="rId9"/>
    <p:sldId id="382" r:id="rId10"/>
    <p:sldId id="383" r:id="rId11"/>
    <p:sldId id="384" r:id="rId12"/>
    <p:sldId id="385" r:id="rId13"/>
    <p:sldId id="386" r:id="rId14"/>
    <p:sldId id="387" r:id="rId15"/>
    <p:sldId id="388" r:id="rId16"/>
  </p:sldIdLst>
  <p:sldSz cx="9144000" cy="5143500" type="screen16x9"/>
  <p:notesSz cx="6858000" cy="9144000"/>
  <p:embeddedFontLst>
    <p:embeddedFont>
      <p:font typeface="Bigshot One" panose="020B0600000101010101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Georgia" panose="02040502050405020303" pitchFamily="18" charset="0"/>
      <p:regular r:id="rId28"/>
      <p:bold r:id="rId29"/>
      <p:italic r:id="rId30"/>
      <p:boldItalic r:id="rId31"/>
    </p:embeddedFont>
    <p:embeddedFont>
      <p:font typeface="Roboto Condensed Light" panose="02000000000000000000" pitchFamily="2" charset="0"/>
      <p:regular r:id="rId32"/>
      <p:italic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CA138E-0E33-4D1C-A45A-2F143132F184}">
  <a:tblStyle styleId="{1DCA138E-0E33-4D1C-A45A-2F143132F1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1" autoAdjust="0"/>
    <p:restoredTop sz="94674"/>
  </p:normalViewPr>
  <p:slideViewPr>
    <p:cSldViewPr snapToGrid="0" snapToObjects="1">
      <p:cViewPr varScale="1">
        <p:scale>
          <a:sx n="136" d="100"/>
          <a:sy n="136" d="100"/>
        </p:scale>
        <p:origin x="108" y="5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385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5E30098-85A7-4990-BA63-6401FDE255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21BF0A8-A2FF-4438-AA70-0CCCC1996C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2DE75C-D76B-447C-8317-58F045462BDF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1A4244-FC6A-442E-B552-646DEE8A70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C855E-8BBB-4B07-93AB-55889D4C89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150F7-2219-4FAD-A4A6-D62172177A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6807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2875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9674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14827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8506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005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41935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4020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4252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601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179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8086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013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78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2250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1069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잘린 위쪽 모서리 2">
            <a:extLst>
              <a:ext uri="{FF2B5EF4-FFF2-40B4-BE49-F238E27FC236}">
                <a16:creationId xmlns:a16="http://schemas.microsoft.com/office/drawing/2014/main" id="{BF1874A9-EFC3-499D-BBF5-EBD5D963BC50}"/>
              </a:ext>
            </a:extLst>
          </p:cNvPr>
          <p:cNvSpPr/>
          <p:nvPr userDrawn="1"/>
        </p:nvSpPr>
        <p:spPr>
          <a:xfrm>
            <a:off x="1" y="1017600"/>
            <a:ext cx="9914374" cy="4125900"/>
          </a:xfrm>
          <a:prstGeom prst="snip2SameRect">
            <a:avLst/>
          </a:prstGeom>
          <a:solidFill>
            <a:schemeClr val="accent6">
              <a:lumMod val="9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Google Shape;29;p4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4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235009" y="1215752"/>
            <a:ext cx="858852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  <p:cxnSp>
        <p:nvCxnSpPr>
          <p:cNvPr id="32" name="Google Shape;32;p4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235009" y="539400"/>
            <a:ext cx="8588524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"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7"/>
          <p:cNvPicPr preferRelativeResize="0"/>
          <p:nvPr/>
        </p:nvPicPr>
        <p:blipFill rotWithShape="1">
          <a:blip r:embed="rId2">
            <a:alphaModFix/>
          </a:blip>
          <a:srcRect l="4838" t="6383" r="4892" b="5804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27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27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27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3500">
                <a:solidFill>
                  <a:schemeClr val="dk1"/>
                </a:solidFill>
                <a:latin typeface="Bigshot One"/>
                <a:ea typeface="Bigshot One"/>
                <a:cs typeface="Bigshot One"/>
                <a:sym typeface="Bigsho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8" r:id="rId2"/>
    <p:sldLayoutId id="214748367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ko/docs/tutorials/kubernetes-basics/_print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yes24.com/Product/Goods/91166501" TargetMode="External"/><Relationship Id="rId4" Type="http://schemas.openxmlformats.org/officeDocument/2006/relationships/hyperlink" Target="http://www.yes24.com/Product/Goods/102099414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ookocheff.com/post/kubernetes/understanding-kubernetes-networking-model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fanprodan/podinf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92.168.1.22:3010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192.168.1.22:30100/i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r>
              <a:rPr lang="ko-KR" altLang="en-US" sz="1100" dirty="0"/>
              <a:t>정의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>
              <a:buFont typeface="+mj-lt"/>
              <a:buAutoNum type="arabicPeriod"/>
            </a:pPr>
            <a:r>
              <a:rPr lang="ko-KR" altLang="en-US" sz="1100" dirty="0" err="1"/>
              <a:t>파드에서</a:t>
            </a:r>
            <a:r>
              <a:rPr lang="ko-KR" altLang="en-US" sz="1100" dirty="0"/>
              <a:t> 실행중인 애플리케이션을 네트워크 서비스로 노출하는 방법</a:t>
            </a:r>
            <a:endParaRPr lang="en-US" altLang="ko-KR" sz="1100" dirty="0"/>
          </a:p>
          <a:p>
            <a:pPr>
              <a:buFont typeface="+mj-lt"/>
              <a:buAutoNum type="arabicPeriod"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 err="1"/>
              <a:t>파드</a:t>
            </a:r>
            <a:r>
              <a:rPr lang="ko-KR" altLang="en-US" sz="1100" dirty="0"/>
              <a:t> 특성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>
              <a:buFont typeface="+mj-lt"/>
              <a:buAutoNum type="arabicPeriod"/>
            </a:pPr>
            <a:r>
              <a:rPr lang="ko-KR" altLang="en-US" sz="1100" dirty="0" err="1"/>
              <a:t>쿠버네티스는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파드에게</a:t>
            </a:r>
            <a:r>
              <a:rPr lang="ko-KR" altLang="en-US" sz="1100" dirty="0"/>
              <a:t> 고유한 </a:t>
            </a:r>
            <a:r>
              <a:rPr lang="en-US" altLang="ko-KR" sz="1100" dirty="0"/>
              <a:t>IP</a:t>
            </a:r>
            <a:r>
              <a:rPr lang="ko-KR" altLang="en-US" sz="1100" dirty="0"/>
              <a:t>주소와 </a:t>
            </a:r>
            <a:r>
              <a:rPr lang="ko-KR" altLang="en-US" sz="1100" dirty="0" err="1"/>
              <a:t>파드</a:t>
            </a:r>
            <a:r>
              <a:rPr lang="ko-KR" altLang="en-US" sz="1100" dirty="0"/>
              <a:t> 집합에 대한 </a:t>
            </a:r>
            <a:r>
              <a:rPr lang="en-US" altLang="ko-KR" sz="1100" dirty="0"/>
              <a:t>DNS</a:t>
            </a:r>
            <a:r>
              <a:rPr lang="ko-KR" altLang="en-US" sz="1100" dirty="0"/>
              <a:t>명을 부여하고 </a:t>
            </a:r>
            <a:r>
              <a:rPr lang="ko-KR" altLang="en-US" sz="1100" dirty="0" err="1"/>
              <a:t>로드밸런싱을</a:t>
            </a:r>
            <a:r>
              <a:rPr lang="ko-KR" altLang="en-US" sz="1100" dirty="0"/>
              <a:t> 수행한다</a:t>
            </a:r>
            <a:r>
              <a:rPr lang="en-US" altLang="ko-KR" sz="1100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100" dirty="0"/>
              <a:t>각 </a:t>
            </a:r>
            <a:r>
              <a:rPr lang="ko-KR" altLang="en-US" sz="1100" dirty="0" err="1"/>
              <a:t>파드는</a:t>
            </a:r>
            <a:r>
              <a:rPr lang="ko-KR" altLang="en-US" sz="1100" dirty="0"/>
              <a:t> 고유한 </a:t>
            </a:r>
            <a:r>
              <a:rPr lang="en-US" altLang="ko-KR" sz="1100" dirty="0"/>
              <a:t>IP</a:t>
            </a:r>
            <a:r>
              <a:rPr lang="ko-KR" altLang="en-US" sz="1100" dirty="0"/>
              <a:t>주소를 갖는다</a:t>
            </a:r>
            <a:r>
              <a:rPr lang="en-US" altLang="ko-KR" sz="11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/>
              <a:t>서비스 종류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r>
              <a:rPr lang="ko-KR" altLang="en-US" sz="1100" dirty="0" err="1"/>
              <a:t>노드포트</a:t>
            </a:r>
            <a:endParaRPr lang="en-US" altLang="ko-KR" sz="1100" dirty="0"/>
          </a:p>
          <a:p>
            <a:r>
              <a:rPr lang="ko-KR" altLang="en-US" sz="1100" dirty="0" err="1"/>
              <a:t>인그레스</a:t>
            </a:r>
            <a:endParaRPr lang="en-US" altLang="ko-KR" sz="1100" dirty="0"/>
          </a:p>
          <a:p>
            <a:r>
              <a:rPr lang="ko-KR" altLang="en-US" sz="1100" dirty="0"/>
              <a:t>클라우드 </a:t>
            </a:r>
            <a:r>
              <a:rPr lang="en-US" altLang="ko-KR" sz="1100" dirty="0"/>
              <a:t>LB</a:t>
            </a:r>
          </a:p>
          <a:p>
            <a:r>
              <a:rPr lang="ko-KR" altLang="en-US" sz="1100" dirty="0" err="1"/>
              <a:t>온프레미스</a:t>
            </a:r>
            <a:r>
              <a:rPr lang="ko-KR" altLang="en-US" sz="1100" dirty="0"/>
              <a:t> </a:t>
            </a:r>
            <a:r>
              <a:rPr lang="en-US" altLang="ko-KR" sz="1100" dirty="0"/>
              <a:t>LB - </a:t>
            </a:r>
            <a:r>
              <a:rPr lang="en-US" altLang="ko-KR" sz="1100" dirty="0" err="1"/>
              <a:t>MetalLB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서비스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17024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퍼블릭 클라우드에서 제공하는 </a:t>
            </a:r>
            <a:r>
              <a:rPr lang="ko-KR" altLang="en-US" dirty="0" err="1"/>
              <a:t>로드밴런서</a:t>
            </a:r>
            <a:r>
              <a:rPr lang="ko-KR" altLang="en-US" dirty="0"/>
              <a:t> 서비스 이용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온프레미스</a:t>
            </a:r>
            <a:r>
              <a:rPr lang="ko-KR" altLang="en-US" dirty="0"/>
              <a:t> 환경에서는 </a:t>
            </a:r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과 같은 </a:t>
            </a:r>
            <a:r>
              <a:rPr lang="ko-KR" altLang="en-US" dirty="0" err="1"/>
              <a:t>애드온</a:t>
            </a:r>
            <a:r>
              <a:rPr lang="ko-KR" altLang="en-US" dirty="0"/>
              <a:t> 필요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컨트롤러는 작동 방식</a:t>
            </a:r>
            <a:r>
              <a:rPr lang="en-US" altLang="ko-KR" dirty="0"/>
              <a:t>(</a:t>
            </a:r>
            <a:r>
              <a:rPr lang="ko-KR" altLang="en-US" dirty="0"/>
              <a:t>프로토콜</a:t>
            </a:r>
            <a:r>
              <a:rPr lang="en-US" altLang="ko-KR" dirty="0"/>
              <a:t>)</a:t>
            </a:r>
            <a:r>
              <a:rPr lang="ko-KR" altLang="en-US" dirty="0"/>
              <a:t>을 정의하고 </a:t>
            </a:r>
            <a:r>
              <a:rPr lang="en-US" altLang="ko-KR" dirty="0"/>
              <a:t>EXTERNAL-IP</a:t>
            </a:r>
            <a:r>
              <a:rPr lang="ko-KR" altLang="en-US" dirty="0"/>
              <a:t>를 부여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스피커는 네트워크 정보를 수집하여 각 </a:t>
            </a:r>
            <a:r>
              <a:rPr lang="ko-KR" altLang="en-US" dirty="0" err="1"/>
              <a:t>파드의</a:t>
            </a:r>
            <a:r>
              <a:rPr lang="ko-KR" altLang="en-US" dirty="0"/>
              <a:t> 경로를 제공</a:t>
            </a:r>
            <a:endParaRPr lang="en-US" altLang="ko-KR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LoadBalancer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46932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앞선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실습에서 사용한 자원 삭제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deployment in-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deployment in-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services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-svc-default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services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-f ingress-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nginx.yaml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namespace "ingress-nginx"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"nginx-configuration"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tcp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-services"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udp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-services"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serviceaccount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serviceaccount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clusterrole.rbac.authorization.k8s.io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clusterrole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role.rbac.authorization.k8s.io "nginx-ingress-role"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rolebinding.rbac.authorization.k8s.io "nginx-ingress-role-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nisa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-binding"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clusterrolebinding.rbac.authorization.k8s.io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clusterrole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nisa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-binding"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"nginx-ingress-controller"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limitrange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"ingress-nginx" deleted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461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create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--image=sysnet4admin/echo-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created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scale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scaled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create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--image=sysnet4admin/echo-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created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scale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scaled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파드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pods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             READY   STATUS    RESTARTS   AGE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lb-hname-pods-79b95c7c7b-5lct5   1/1     Running   0          2m51s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lb-hname-pods-79b95c7c7b-clv2q   1/1     Running   0          2m51s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lb-hname-pods-79b95c7c7b-wpjw5   1/1     Running   0          3m17s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lb-ip-pods-6c6bb59b4-762gw       1/1     Running   0          118s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lb-ip-pods-6c6bb59b4-c9qjj       1/1     Running   0          118s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lb-ip-pods-6c6bb59b4-rqgpb       1/1     Running   0          2m20s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np-pods-5767d54d4b-jbkw4         1/1     Running   0          27m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np-pods-5767d54d4b-jjpbf         1/1     Running   0          31m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np-pods-5767d54d4b-mk428         1/1     Running   0          27m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설치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apply -f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metallb.yaml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77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설치 확인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스피커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4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개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컨트롤러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개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pods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 -o wide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          READY   STATUS    RESTARTS   AGE   IP             NODE                       NOMINATED NODE   READINESS GATES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controller-5f98465b6b-xd22w   1/1     Running   0          68s   172.16.54.69   w2-k8s.snetsystems.co.kr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speaker-44ch6                 1/1     Running   0          68s   192.168.1.11   m1-k8s.snetsystems.co.kr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speaker-d6ltp                 1/1     Running   0          68s   192.168.1.23   w3-k8s.snetsystems.co.kr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speaker-gz7vx                 1/1     Running   0          68s   192.168.1.21   w1-k8s.snetsystems.co.kr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speaker-rwt8p                 1/1     Running   0          68s   192.168.1.22   w2-k8s.snetsystems.co.kr   &lt;none&gt;           &lt;none&gt;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로드밸런싱할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IP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범위와 동작 방식 설정 후 적용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apply -f metallb-l2config.yaml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/config created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DATA   AGE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config   1      42s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YAML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형식으로 다시 확인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 -o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608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각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디플로이먼트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-pods,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-pods)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를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로드밸런서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서비스로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expose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--type=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--name=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 --port=80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exposed</a:t>
            </a: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expose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--type=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--name=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 --port=80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exposed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services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TYPE           CLUSTER-IP       EXTERNAL-IP    PORT(S)        AGE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10.96.0.1        &lt;none&gt;         443/TCP        60m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10.104.232.200   192.168.1.21   80:30755/TCP   79s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10.96.18.226     192.168.1.22   80:31671/TCP   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np-svc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10.103.226.177   &lt;none&gt;         80:30000/TCP   44m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브라우저로 확인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(192.168.1.21, 192.168.1.22)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직접 해보세요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-pods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를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스케일하여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6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개로 만들어 보세요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로드밸런싱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되는지 확인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while true; do curl 192.168.1.21; sleep 1 ; done ;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scale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--replicas=6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630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다루지 않았지만 살펴봐야 할 것들</a:t>
            </a:r>
            <a:br>
              <a:rPr lang="en-US" altLang="ko-KR" sz="1400" dirty="0"/>
            </a:br>
            <a:br>
              <a:rPr lang="en-US" altLang="ko-KR" sz="1400" dirty="0"/>
            </a:br>
            <a:r>
              <a:rPr lang="en-US" altLang="ko-KR" sz="1000" dirty="0"/>
              <a:t>PV/PVC</a:t>
            </a:r>
            <a:br>
              <a:rPr lang="en-US" altLang="ko-KR" sz="1000" dirty="0"/>
            </a:br>
            <a:r>
              <a:rPr lang="en-US" altLang="ko-KR" sz="1000" dirty="0" err="1"/>
              <a:t>Statefulset</a:t>
            </a:r>
            <a:br>
              <a:rPr lang="en-US" altLang="ko-KR" sz="1000" dirty="0"/>
            </a:br>
            <a:r>
              <a:rPr lang="en-US" altLang="ko-KR" sz="1000" dirty="0" err="1"/>
              <a:t>ConfigMap</a:t>
            </a:r>
            <a:br>
              <a:rPr lang="en-US" altLang="ko-KR" sz="1000" dirty="0"/>
            </a:br>
            <a:r>
              <a:rPr lang="en-US" altLang="ko-KR" sz="1000" dirty="0"/>
              <a:t>Secret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도움이 되는 자료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sz="1000" dirty="0" err="1"/>
              <a:t>쿠버네티스</a:t>
            </a:r>
            <a:r>
              <a:rPr lang="ko-KR" altLang="en-US" sz="1000" dirty="0"/>
              <a:t> 부트캠프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3"/>
              </a:rPr>
              <a:t>https://kubernetes.io/ko/docs/tutorials/kubernetes-basics/_print/</a:t>
            </a:r>
            <a:r>
              <a:rPr lang="en-US" altLang="ko-KR" sz="1000" dirty="0"/>
              <a:t> )</a:t>
            </a:r>
            <a:br>
              <a:rPr lang="en-US" altLang="ko-KR" sz="1000" dirty="0"/>
            </a:br>
            <a:br>
              <a:rPr lang="en-US" altLang="ko-KR" sz="1000" dirty="0"/>
            </a:br>
            <a:r>
              <a:rPr lang="ko-KR" altLang="en-US" sz="1000" dirty="0"/>
              <a:t>컨테이너 인프라 환경 구축을 위한 </a:t>
            </a:r>
            <a:r>
              <a:rPr lang="ko-KR" altLang="en-US" sz="1000" dirty="0" err="1"/>
              <a:t>쿠버네티스</a:t>
            </a:r>
            <a:r>
              <a:rPr lang="en-US" altLang="ko-KR" sz="1000" dirty="0"/>
              <a:t>/</a:t>
            </a:r>
            <a:r>
              <a:rPr lang="ko-KR" altLang="en-US" sz="1000" dirty="0" err="1"/>
              <a:t>도커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4"/>
              </a:rPr>
              <a:t>http://www.yes24.com/Product/Goods/102099414</a:t>
            </a:r>
            <a:r>
              <a:rPr lang="en-US" altLang="ko-KR" sz="1000" dirty="0"/>
              <a:t> )</a:t>
            </a:r>
            <a:br>
              <a:rPr lang="en-US" altLang="ko-KR" sz="1000" dirty="0"/>
            </a:br>
            <a:r>
              <a:rPr lang="en-US" altLang="ko-KR" sz="1000" dirty="0"/>
              <a:t>       k8s </a:t>
            </a:r>
            <a:r>
              <a:rPr lang="ko-KR" altLang="en-US" sz="1000" dirty="0"/>
              <a:t>버전을 </a:t>
            </a:r>
            <a:r>
              <a:rPr lang="en-US" altLang="ko-KR" sz="1000" dirty="0"/>
              <a:t>1.22 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만들어 테스트</a:t>
            </a:r>
            <a:r>
              <a:rPr lang="en-US" altLang="ko-KR" sz="1000" dirty="0"/>
              <a:t>, CI/CD, </a:t>
            </a:r>
            <a:r>
              <a:rPr lang="ko-KR" altLang="en-US" sz="1000" dirty="0" err="1"/>
              <a:t>깃옵스</a:t>
            </a:r>
            <a:br>
              <a:rPr lang="en-US" altLang="ko-KR" sz="1000"/>
            </a:br>
            <a:br>
              <a:rPr lang="en-US" altLang="ko-KR" sz="1000" dirty="0"/>
            </a:br>
            <a:r>
              <a:rPr lang="ko-KR" altLang="en-US" sz="1000" dirty="0" err="1"/>
              <a:t>쿠버네티스</a:t>
            </a:r>
            <a:r>
              <a:rPr lang="ko-KR" altLang="en-US" sz="1000" dirty="0"/>
              <a:t> 시작하기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5"/>
              </a:rPr>
              <a:t>http://www.yes24.com/Product/Goods/91166501</a:t>
            </a:r>
            <a:r>
              <a:rPr lang="en-US" altLang="ko-KR" sz="1000" dirty="0"/>
              <a:t> )</a:t>
            </a:r>
            <a:br>
              <a:rPr lang="en-US" altLang="ko-KR" sz="1000" dirty="0"/>
            </a:br>
            <a:r>
              <a:rPr lang="en-US" altLang="ko-KR" sz="1000" dirty="0"/>
              <a:t>       </a:t>
            </a:r>
            <a:r>
              <a:rPr lang="ko-KR" altLang="en-US" sz="1000" dirty="0" err="1"/>
              <a:t>브렌든</a:t>
            </a:r>
            <a:r>
              <a:rPr lang="ko-KR" altLang="en-US" sz="1000" dirty="0"/>
              <a:t> </a:t>
            </a:r>
            <a:r>
              <a:rPr lang="ko-KR" altLang="en-US" sz="1000" dirty="0" err="1"/>
              <a:t>번스</a:t>
            </a:r>
            <a:r>
              <a:rPr lang="en-US" altLang="ko-KR" sz="1000" dirty="0"/>
              <a:t>(k8s </a:t>
            </a:r>
            <a:r>
              <a:rPr lang="ko-KR" altLang="en-US" sz="1000" dirty="0"/>
              <a:t>창시자</a:t>
            </a:r>
            <a:r>
              <a:rPr lang="en-US" altLang="ko-KR" sz="1000" dirty="0"/>
              <a:t>)</a:t>
            </a:r>
          </a:p>
          <a:p>
            <a:endParaRPr lang="en-US" altLang="ko-KR" sz="1000" dirty="0"/>
          </a:p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More…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43328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r>
              <a:rPr lang="ko-KR" altLang="en-US" sz="1100" dirty="0"/>
              <a:t>일반적인 경우를 생각해 보자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/>
              <a:t>Web </a:t>
            </a:r>
            <a:r>
              <a:rPr lang="ko-KR" altLang="en-US" sz="1100" dirty="0"/>
              <a:t>앱이 </a:t>
            </a:r>
            <a:r>
              <a:rPr lang="en-US" altLang="ko-KR" sz="1100" dirty="0" err="1"/>
              <a:t>db</a:t>
            </a:r>
            <a:r>
              <a:rPr lang="ko-KR" altLang="en-US" sz="1100" dirty="0"/>
              <a:t>를 </a:t>
            </a:r>
            <a:r>
              <a:rPr lang="ko-KR" altLang="en-US" sz="1100" dirty="0" err="1"/>
              <a:t>연결할때는</a:t>
            </a:r>
            <a:r>
              <a:rPr lang="ko-KR" altLang="en-US" sz="1100" dirty="0"/>
              <a:t> </a:t>
            </a:r>
            <a:r>
              <a:rPr lang="en-US" altLang="ko-KR" sz="1100" dirty="0"/>
              <a:t>IP</a:t>
            </a:r>
            <a:r>
              <a:rPr lang="ko-KR" altLang="en-US" sz="1100" dirty="0"/>
              <a:t>를 통해서 접근한다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r>
              <a:rPr lang="ko-KR" altLang="en-US" sz="1100" dirty="0" err="1"/>
              <a:t>파드는</a:t>
            </a:r>
            <a:r>
              <a:rPr lang="ko-KR" altLang="en-US" sz="1100" dirty="0"/>
              <a:t> 언제든 생성되고 삭제되어 </a:t>
            </a:r>
            <a:r>
              <a:rPr lang="en-US" altLang="ko-KR" sz="1100" dirty="0"/>
              <a:t>IP</a:t>
            </a:r>
            <a:r>
              <a:rPr lang="ko-KR" altLang="en-US" sz="1100" dirty="0"/>
              <a:t>가 항상 같다고 보장할 수 없다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/>
              <a:t>따라서</a:t>
            </a:r>
            <a:r>
              <a:rPr lang="en-US" altLang="ko-KR" sz="1100" dirty="0"/>
              <a:t>,</a:t>
            </a:r>
          </a:p>
          <a:p>
            <a:pPr marL="152400" indent="0">
              <a:buNone/>
            </a:pPr>
            <a:r>
              <a:rPr lang="en-US" altLang="ko-KR" sz="1100" dirty="0"/>
              <a:t>Service</a:t>
            </a:r>
            <a:r>
              <a:rPr lang="ko-KR" altLang="en-US" sz="1100" dirty="0"/>
              <a:t>는 위와 같은 것을 가능케 하는 것이 </a:t>
            </a:r>
            <a:r>
              <a:rPr lang="en-US" altLang="ko-KR" sz="1100" dirty="0" err="1"/>
              <a:t>kube</a:t>
            </a:r>
            <a:r>
              <a:rPr lang="en-US" altLang="ko-KR" sz="1100" dirty="0"/>
              <a:t>-proxy </a:t>
            </a:r>
            <a:r>
              <a:rPr lang="ko-KR" altLang="en-US" sz="1100" dirty="0"/>
              <a:t>이다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</a:t>
            </a:r>
            <a:r>
              <a:rPr lang="ko-KR" altLang="en-US" sz="1100" dirty="0"/>
              <a:t>는 새로운 서비스를 찾고</a:t>
            </a:r>
            <a:r>
              <a:rPr lang="en-US" altLang="ko-KR" sz="1100" dirty="0"/>
              <a:t>, </a:t>
            </a:r>
            <a:r>
              <a:rPr lang="ko-KR" altLang="en-US" sz="1100" dirty="0"/>
              <a:t>찾을 때 마다 각 </a:t>
            </a:r>
            <a:r>
              <a:rPr lang="ko-KR" altLang="en-US" sz="1100" dirty="0" err="1"/>
              <a:t>파드로</a:t>
            </a:r>
            <a:r>
              <a:rPr lang="ko-KR" altLang="en-US" sz="1100" dirty="0"/>
              <a:t> 갈 수 있는 </a:t>
            </a:r>
            <a:r>
              <a:rPr lang="en-US" altLang="ko-KR" sz="1100" dirty="0"/>
              <a:t>rule</a:t>
            </a:r>
            <a:r>
              <a:rPr lang="ko-KR" altLang="en-US" sz="1100" dirty="0"/>
              <a:t>을 만들어 준다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</a:t>
            </a:r>
            <a:r>
              <a:rPr lang="ko-KR" altLang="en-US" sz="1100" dirty="0"/>
              <a:t>는 </a:t>
            </a:r>
            <a:r>
              <a:rPr lang="en-US" altLang="ko-KR" sz="1100" dirty="0" err="1"/>
              <a:t>daemonset</a:t>
            </a:r>
            <a:r>
              <a:rPr lang="en-US" altLang="ko-KR" sz="1100" dirty="0"/>
              <a:t> </a:t>
            </a:r>
            <a:r>
              <a:rPr lang="ko-KR" altLang="en-US" sz="1100" dirty="0"/>
              <a:t>으로 배포</a:t>
            </a: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 ‘</a:t>
            </a:r>
            <a:r>
              <a:rPr lang="en-US" altLang="ko-KR" sz="1100" dirty="0" err="1"/>
              <a:t>kubectl</a:t>
            </a:r>
            <a:r>
              <a:rPr lang="en-US" altLang="ko-KR" sz="1100" dirty="0"/>
              <a:t> get pods --all-namespace’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 err="1">
                <a:solidFill>
                  <a:srgbClr val="0070C0"/>
                </a:solidFill>
                <a:latin typeface="+mn-lt"/>
                <a:ea typeface="+mn-ea"/>
              </a:rPr>
              <a:t>kube</a:t>
            </a:r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-proxy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7128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pod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to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pod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통신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192A6673-7081-49D9-A082-11A10964C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54" y="1125416"/>
            <a:ext cx="3567982" cy="368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AB45C3E-1843-412F-8E8A-43A821921FAD}"/>
              </a:ext>
            </a:extLst>
          </p:cNvPr>
          <p:cNvSpPr/>
          <p:nvPr/>
        </p:nvSpPr>
        <p:spPr>
          <a:xfrm>
            <a:off x="1092591" y="2475914"/>
            <a:ext cx="3716811" cy="1064455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C388FA-B13E-45E0-AA28-B31DB421446E}"/>
              </a:ext>
            </a:extLst>
          </p:cNvPr>
          <p:cNvSpPr txBox="1"/>
          <p:nvPr/>
        </p:nvSpPr>
        <p:spPr>
          <a:xfrm>
            <a:off x="5684035" y="2855742"/>
            <a:ext cx="1196622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CNI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764B1219-B07A-435E-889A-F0238F73C9B8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4809402" y="3008142"/>
            <a:ext cx="874633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BD578-C1A2-4300-9867-75506933FD2B}"/>
              </a:ext>
            </a:extLst>
          </p:cNvPr>
          <p:cNvSpPr txBox="1"/>
          <p:nvPr/>
        </p:nvSpPr>
        <p:spPr>
          <a:xfrm>
            <a:off x="62089" y="4865511"/>
            <a:ext cx="53622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https://sookocheff.com/post/kubernetes/understanding-kubernetes-networking-model/</a:t>
            </a:r>
            <a:endParaRPr lang="ko-KR" alt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155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외부에서 클러스터 내부에 접속하는 가장 쉬운 방법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워커 노드의 특정 포트를 오픈하고 여기로 오는 모든 요청을 </a:t>
            </a:r>
            <a:r>
              <a:rPr lang="ko-KR" altLang="en-US" dirty="0" err="1"/>
              <a:t>노드포트</a:t>
            </a:r>
            <a:r>
              <a:rPr lang="ko-KR" altLang="en-US" dirty="0"/>
              <a:t> 서비스로 전달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노드 포트 서비스는 </a:t>
            </a:r>
            <a:r>
              <a:rPr lang="ko-KR" altLang="en-US" dirty="0" err="1"/>
              <a:t>파드로</a:t>
            </a:r>
            <a:r>
              <a:rPr lang="ko-KR" altLang="en-US" dirty="0"/>
              <a:t> 전달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디플로이먼트</a:t>
            </a:r>
            <a:r>
              <a:rPr lang="ko-KR" altLang="en-US" dirty="0"/>
              <a:t> 개수 만큼 노드 포트 서비스를 만들어야 함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19440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386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cd lab/day2/lab3/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np-pods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/np-pods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get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pods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–f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nodport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svc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TYPE        CLUSTER-IP     EXTERNAL-IP   PORT(S)        AGE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10.96.0.1      &lt;none&gt;        443/TCP        41h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np-svc        </a:t>
            </a:r>
            <a:r>
              <a:rPr lang="en-US" altLang="ko-KR" sz="800" b="1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   10.102.79.90   &lt;none&gt;        80:30000/TCP   9s</a:t>
            </a:r>
          </a:p>
          <a:p>
            <a:endParaRPr lang="en-US" altLang="ko-KR" sz="800" b="1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b="1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get nodes -o wide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STATUS   ROLES                  AGE   VERSION    INTERNAL-IP    EXTERNAL-IP   OS-IMAGE                KERNEL-VERSION                CONTAINER-RUNTIME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m1-k8s.snetsystems.co.kr   Ready    master                 41h   v1.20.14   192.168.1.11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w1-k8s.snetsystems.co.kr   Ready    &lt;none&gt;                 41h   v1.20.14   192.168.1.21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w2-k8s.snetsystems.co.kr   Ready    &lt;none&gt;                 41h   v1.20.14   192.168.1.22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w3-k8s.snetsystems.co.kr   Ready    &lt;none&gt;                 41h   v1.20.14   192.168.1.23   &lt;none&gt;        CentOS Linux 7 (Core)   3.10.0-1127.19.1.el7.x86_64   docker://1.13.1</a:t>
            </a:r>
          </a:p>
          <a:p>
            <a:endParaRPr lang="en-US" altLang="ko-KR" sz="800" b="1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브라우저에서 워커 노드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192.168.1.21 ~ 192.168.1.23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까지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30000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번 포트로 접속하여 확인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192.168.1.21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8FF917-1654-4E38-A87E-AE7DE1C67032}"/>
              </a:ext>
            </a:extLst>
          </p:cNvPr>
          <p:cNvSpPr txBox="1"/>
          <p:nvPr/>
        </p:nvSpPr>
        <p:spPr>
          <a:xfrm>
            <a:off x="62089" y="4865511"/>
            <a:ext cx="53622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https://github.com/stefanprodan/podinfo</a:t>
            </a:r>
            <a:endParaRPr lang="ko-KR" alt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024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-o wide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      READY   STATUS    RESTARTS   AGE   IP             NODE                       NOMINATED NODE   READINESS GATES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np-pods-7d78cffbfd-mvnvn         1/1     Running   0          16m   172.16.54.77   w2-k8s.snetsystems.co.kr   &lt;none&gt;           &lt;none&gt;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워커 노드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번에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pod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가 동작임에도 불구하고 워커 노드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번과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3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번에서도 접속이 된다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.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pod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의 스케일을 조정하고 이전과 같이 동일하게 테스트 해본다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scale deployment np-pods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/np-pods scaled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READY   STATUS    RESTARTS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np-pods-5767d54d4b-jbkw4   1/1     Running   0          20s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np-pods-5767d54d4b-jjpbf   1/1     Running   0          3m32s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np-pods-5767d54d4b-mk428   1/1     Running   0          20s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노드 포트로 노출되는 포트는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30000 ~ 32767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까지로 제한된다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4507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노드 포트의 단점 보완</a:t>
            </a:r>
            <a:r>
              <a:rPr lang="en-US" altLang="ko-KR" dirty="0"/>
              <a:t>(</a:t>
            </a:r>
            <a:r>
              <a:rPr lang="ko-KR" altLang="en-US" dirty="0"/>
              <a:t>노드 포트 서비스를 </a:t>
            </a:r>
            <a:r>
              <a:rPr lang="en-US" altLang="ko-KR" dirty="0"/>
              <a:t>Nginx </a:t>
            </a:r>
            <a:r>
              <a:rPr lang="ko-KR" altLang="en-US" dirty="0" err="1"/>
              <a:t>인그레스</a:t>
            </a:r>
            <a:r>
              <a:rPr lang="ko-KR" altLang="en-US" dirty="0"/>
              <a:t> 컨트롤러로 구성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고유한 주소를 제공하여 목적에 따라 다른 응답을 제공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트래픽에 대한 </a:t>
            </a:r>
            <a:r>
              <a:rPr lang="en-US" altLang="ko-KR" dirty="0"/>
              <a:t>L4/L7 </a:t>
            </a:r>
            <a:r>
              <a:rPr lang="ko-KR" altLang="en-US" dirty="0" err="1"/>
              <a:t>로드밸런서와</a:t>
            </a:r>
            <a:r>
              <a:rPr lang="ko-KR" altLang="en-US" dirty="0"/>
              <a:t> 보안 인증서를 처리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인그레스</a:t>
            </a:r>
            <a:r>
              <a:rPr lang="ko-KR" altLang="en-US" dirty="0"/>
              <a:t> 컨트롤러가 필요</a:t>
            </a:r>
            <a:r>
              <a:rPr lang="en-US" altLang="ko-KR" dirty="0"/>
              <a:t>.(</a:t>
            </a:r>
            <a:r>
              <a:rPr lang="ko-KR" altLang="en-US" dirty="0"/>
              <a:t>예</a:t>
            </a:r>
            <a:r>
              <a:rPr lang="en-US" altLang="ko-KR" dirty="0"/>
              <a:t>: Nginx </a:t>
            </a:r>
            <a:r>
              <a:rPr lang="ko-KR" altLang="en-US" dirty="0" err="1"/>
              <a:t>인그레스</a:t>
            </a:r>
            <a:r>
              <a:rPr lang="ko-KR" altLang="en-US" dirty="0"/>
              <a:t> 컨트롤러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접속 경로에 따라 적합한 클러스터 </a:t>
            </a:r>
            <a:r>
              <a:rPr lang="en-US" altLang="ko-KR" dirty="0"/>
              <a:t>IP </a:t>
            </a:r>
            <a:r>
              <a:rPr lang="ko-KR" altLang="en-US" dirty="0"/>
              <a:t>서비스로 경로를 제공</a:t>
            </a: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8713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테스트를 위해 두 개의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디플로이먼트를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배포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파드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Nginx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컨트롤러 설치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nginx.yaml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-n ingress-nginx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                 READY   STATUS    RESTARTS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nginx-ingress-controller-5bb8fb4bb6-znwlf   1/1     Running   0          83s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설정파일 등록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ingress.networking.k8s.io/ingress-nginx configured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설정파일이 제대로 등록되었는지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ingress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CLASS    HOSTS   ADDRESS   PORTS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ingress-nginx   &lt;none&gt;   *                 80      71s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389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외부에서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컨트롤러에 접속할 수 있도록 노드 포트 서비스로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컨트롤러를 외부에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ingress.yaml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service/nginx-ingress-controller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Nginx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 확인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네임스페이스 지정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svc -n ingress-nginx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TYPE       CLUSTER-IP     EXTERNAL-IP   PORT(S)                   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nginx-ingress-controller  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10.97.48.110   &lt;none&gt;        80:30100/TCP,443:30101/TCP   18s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expose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명령으로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-pod,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를 서비스로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expose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--name=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 --port=80,443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 exposed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expose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--name=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--port=80,443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exposed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새로 생성된 서비스는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default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네임스페이스에 있으므로 네임스페이스 지정하지 </a:t>
            </a:r>
            <a:r>
              <a:rPr lang="ko-KR" altLang="en-US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않아도됨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get svc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TYPE        CLUSTER-IP       EXTERNAL-IP   PORT(S)          AGE</a:t>
            </a:r>
          </a:p>
          <a:p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-svc-default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10.111.112.27    &lt;none&gt;        80/TCP,443/TCP   55s</a:t>
            </a:r>
          </a:p>
          <a:p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10.110.158.121   &lt;none&gt;        80/TCP,443/TCP   33s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10.96.0.1        &lt;none&gt;        443/TCP          46h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브라우저에서 확인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http://192.168.1.22:30100/</a:t>
            </a:r>
            <a:endParaRPr lang="en-US" altLang="ko-KR" sz="800" u="sng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http://192.168.1.22:30100/ip</a:t>
            </a:r>
            <a:endParaRPr lang="en-US" altLang="ko-KR" sz="800" u="sng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</a:rPr>
              <a:t>http://192.168.1.22:30100/your-directory</a:t>
            </a:r>
          </a:p>
        </p:txBody>
      </p:sp>
    </p:spTree>
    <p:extLst>
      <p:ext uri="{BB962C8B-B14F-4D97-AF65-F5344CB8AC3E}">
        <p14:creationId xmlns:p14="http://schemas.microsoft.com/office/powerpoint/2010/main" val="3102577277"/>
      </p:ext>
    </p:extLst>
  </p:cSld>
  <p:clrMapOvr>
    <a:masterClrMapping/>
  </p:clrMapOvr>
</p:sld>
</file>

<file path=ppt/theme/theme1.xml><?xml version="1.0" encoding="utf-8"?>
<a:theme xmlns:a="http://schemas.openxmlformats.org/drawingml/2006/main" name="Korean Minimalist Style Pitch Deck by Slidesgo">
  <a:themeElements>
    <a:clrScheme name="Simple Light">
      <a:dk1>
        <a:srgbClr val="212739"/>
      </a:dk1>
      <a:lt1>
        <a:srgbClr val="ECEBF8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8017</TotalTime>
  <Words>1645</Words>
  <Application>Microsoft Office PowerPoint</Application>
  <PresentationFormat>화면 슬라이드 쇼(16:9)</PresentationFormat>
  <Paragraphs>270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맑은 고딕</vt:lpstr>
      <vt:lpstr>Georgia</vt:lpstr>
      <vt:lpstr>Calibri</vt:lpstr>
      <vt:lpstr>Roboto Condensed Light</vt:lpstr>
      <vt:lpstr>Bigshot One</vt:lpstr>
      <vt:lpstr>Arial</vt:lpstr>
      <vt:lpstr>Consolas</vt:lpstr>
      <vt:lpstr>Korean Minimalist Style Pitch Deck by Slidesgo</vt:lpstr>
      <vt:lpstr>서비스</vt:lpstr>
      <vt:lpstr>kube-proxy</vt:lpstr>
      <vt:lpstr>pod to pod 통신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 Kubernetes</dc:title>
  <dc:creator>choo changho</dc:creator>
  <cp:lastModifiedBy>changho choo</cp:lastModifiedBy>
  <cp:revision>319</cp:revision>
  <dcterms:modified xsi:type="dcterms:W3CDTF">2022-01-17T13:40:59Z</dcterms:modified>
</cp:coreProperties>
</file>